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12192000"/>
  <p:notesSz cx="6858000" cy="9144000"/>
  <p:embeddedFontLst>
    <p:embeddedFont>
      <p:font typeface="Bebas Neue"/>
      <p:regular r:id="rId30"/>
    </p:embeddedFont>
    <p:embeddedFont>
      <p:font typeface="Helvetica Neue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5" roundtripDataSignature="AMtx7mjYiTODNNKx6xp2LDUDkhTidTUm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5E47E16-A215-49CD-B2D2-0149E44BE11E}">
  <a:tblStyle styleId="{25E47E16-A215-49CD-B2D2-0149E44BE11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E8EBF5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2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HelveticaNeue-regular.fntdata"/><Relationship Id="rId30" Type="http://schemas.openxmlformats.org/officeDocument/2006/relationships/font" Target="fonts/BebasNeue-regular.fntdata"/><Relationship Id="rId11" Type="http://schemas.openxmlformats.org/officeDocument/2006/relationships/slide" Target="slides/slide6.xml"/><Relationship Id="rId33" Type="http://schemas.openxmlformats.org/officeDocument/2006/relationships/font" Target="fonts/HelveticaNeue-italic.fntdata"/><Relationship Id="rId10" Type="http://schemas.openxmlformats.org/officeDocument/2006/relationships/slide" Target="slides/slide5.xml"/><Relationship Id="rId32" Type="http://schemas.openxmlformats.org/officeDocument/2006/relationships/font" Target="fonts/HelveticaNeue-bold.fntdata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HelveticaNeue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3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3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>
            <p:ph type="ctrTitle"/>
          </p:nvPr>
        </p:nvSpPr>
        <p:spPr>
          <a:xfrm>
            <a:off x="1535151" y="1038317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Name’s Marketing Strategy</a:t>
            </a:r>
            <a:endParaRPr b="1" sz="5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" name="Google Shape;91;p1"/>
          <p:cNvSpPr txBox="1"/>
          <p:nvPr>
            <p:ph idx="1" type="subTitle"/>
          </p:nvPr>
        </p:nvSpPr>
        <p:spPr>
          <a:xfrm>
            <a:off x="0" y="3728418"/>
            <a:ext cx="121920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i="1" lang="en-US" sz="2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Presented by {Insert your name}</a:t>
            </a:r>
            <a:endParaRPr i="1" sz="2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0" y="5925205"/>
            <a:ext cx="121920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INSERT YOUR COMPANY LOGO HERE</a:t>
            </a:r>
            <a:endParaRPr b="0" i="0" sz="1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80" name="Google Shape;180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0"/>
          <p:cNvSpPr txBox="1"/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Target Audience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Persona</a:t>
            </a:r>
            <a:endParaRPr b="1" sz="5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87" name="Google Shape;187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1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1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Target Audience Statement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0" name="Google Shape;190;p11"/>
          <p:cNvSpPr txBox="1"/>
          <p:nvPr/>
        </p:nvSpPr>
        <p:spPr>
          <a:xfrm>
            <a:off x="2111297" y="2433368"/>
            <a:ext cx="7969405" cy="1846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{Insert your company} creates content to attract {insert target audience} so they can {insert desired outcome} better. 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96" name="Google Shape;196;p1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12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2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Basics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9" name="Google Shape;199;p12"/>
          <p:cNvSpPr txBox="1"/>
          <p:nvPr/>
        </p:nvSpPr>
        <p:spPr>
          <a:xfrm>
            <a:off x="1953981" y="2286895"/>
            <a:ext cx="7969405" cy="3226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Persona name: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title: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Job responsibilities: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Gender: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Age: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05" name="Google Shape;205;p1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3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13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Information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8" name="Google Shape;208;p13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size: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size: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Location: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14" name="Google Shape;214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4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4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Emotion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7" name="Google Shape;217;p14"/>
          <p:cNvSpPr txBox="1"/>
          <p:nvPr/>
        </p:nvSpPr>
        <p:spPr>
          <a:xfrm>
            <a:off x="1953981" y="2286895"/>
            <a:ext cx="7969405" cy="38318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Reasons they search for a solution: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Why they choose us: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#1 benefit they get from us: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Closest competitor they’d consider: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Customer quote: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Favorite blogs and resources: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23" name="Google Shape;223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5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3A88AA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5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Image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6" name="Google Shape;226;p15"/>
          <p:cNvSpPr txBox="1"/>
          <p:nvPr/>
        </p:nvSpPr>
        <p:spPr>
          <a:xfrm>
            <a:off x="1953981" y="2286895"/>
            <a:ext cx="7969405" cy="578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Link to image (or place image here):</a:t>
            </a: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6"/>
          <p:cNvSpPr txBox="1"/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Branding</a:t>
            </a:r>
            <a:endParaRPr b="1" sz="5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17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7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17"/>
          <p:cNvSpPr txBox="1"/>
          <p:nvPr>
            <p:ph idx="1" type="subTitle"/>
          </p:nvPr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Brand Positioning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2" name="Google Shape;242;p17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3" name="Google Shape;243;p17"/>
          <p:cNvSpPr txBox="1"/>
          <p:nvPr/>
        </p:nvSpPr>
        <p:spPr>
          <a:xfrm>
            <a:off x="1953981" y="2286895"/>
            <a:ext cx="7969405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Relevancy: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Uniqueness: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Credibility: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8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18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8"/>
          <p:cNvSpPr txBox="1"/>
          <p:nvPr>
            <p:ph idx="1" type="subTitle"/>
          </p:nvPr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Brand Statement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2" name="Google Shape;252;p18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3" name="Google Shape;253;p18"/>
          <p:cNvSpPr txBox="1"/>
          <p:nvPr/>
        </p:nvSpPr>
        <p:spPr>
          <a:xfrm>
            <a:off x="1940552" y="2382559"/>
            <a:ext cx="8310896" cy="20928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{Insert target audience} trust {insert your brand} as the {insert unique product or service category} that {insert primary benefit} because {insert your brand} is the best way to {insert credibility statement}. 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9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9"/>
          <p:cNvSpPr/>
          <p:nvPr/>
        </p:nvSpPr>
        <p:spPr>
          <a:xfrm>
            <a:off x="-104077" y="-89741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9"/>
          <p:cNvSpPr txBox="1"/>
          <p:nvPr>
            <p:ph idx="1" type="subTitle"/>
          </p:nvPr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Brand Voice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2" name="Google Shape;262;p19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3" name="Google Shape;263;p19"/>
          <p:cNvSpPr txBox="1"/>
          <p:nvPr/>
        </p:nvSpPr>
        <p:spPr>
          <a:xfrm>
            <a:off x="735980" y="2549310"/>
            <a:ext cx="10795819" cy="2222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Statement #1: We are {insert desired perception}, but we are not {insert antonym of desired perception}.</a:t>
            </a:r>
            <a:endParaRPr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Statement #2: We are {insert desired perception}, but we are not {insert antonym of desired perception}.</a:t>
            </a:r>
            <a:endParaRPr/>
          </a:p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Statement #3: We are {insert desired perception}, but we are not {insert antonym of desired perception}. 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/>
          <p:nvPr/>
        </p:nvSpPr>
        <p:spPr>
          <a:xfrm>
            <a:off x="-104078" y="-100626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/>
          <p:nvPr>
            <p:ph idx="1" type="subTitle"/>
          </p:nvPr>
        </p:nvSpPr>
        <p:spPr>
          <a:xfrm>
            <a:off x="735980" y="747325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Goal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1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2111297" y="2150685"/>
            <a:ext cx="7969405" cy="2616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{insert day, month, year}, the {insert your organization’s name} marketing team will reach {insert number} {insert metric} every {insert time frame}.</a:t>
            </a:r>
            <a:endParaRPr b="0" i="0" sz="32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0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20"/>
          <p:cNvSpPr txBox="1"/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Marketing Strategy</a:t>
            </a:r>
            <a:endParaRPr b="1" sz="5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77" name="Google Shape;277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1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1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1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Marketing Tactics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1" name="Google Shape;281;p21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Tactic #5 Listed Here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88" name="Google Shape;288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2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2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22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Marketing Projects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2" name="Google Shape;292;p22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Project #5 Listed Here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299" name="Google Shape;299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3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3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3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Goal-Driven Marketing Budget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3" name="Google Shape;303;p23"/>
          <p:cNvSpPr txBox="1"/>
          <p:nvPr/>
        </p:nvSpPr>
        <p:spPr>
          <a:xfrm>
            <a:off x="1940552" y="2382559"/>
            <a:ext cx="8310896" cy="16619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Monthly marketing budget = (marketing goal acquisition cost × marketing marketing goal #) + marketing operational costs </a:t>
            </a:r>
            <a:br>
              <a:rPr lang="en-US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310" name="Google Shape;310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4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4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4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Goal-Driven Marketing Budget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314" name="Google Shape;314;p24"/>
          <p:cNvGraphicFramePr/>
          <p:nvPr/>
        </p:nvGraphicFramePr>
        <p:xfrm>
          <a:off x="1807095" y="250301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{25E47E16-A215-49CD-B2D2-0149E44BE11E}</a:tableStyleId>
              </a:tblPr>
              <a:tblGrid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</a:tblGrid>
              <a:tr h="3997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JAN.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FEB.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MAR.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APR.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MAY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JUNE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JULY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AUG.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SEPT.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OCT.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NOV.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DEC.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</a:tr>
              <a:tr h="8501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</a:tr>
              <a:tr h="8501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$$$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315" name="Google Shape;315;p24"/>
          <p:cNvSpPr txBox="1"/>
          <p:nvPr/>
        </p:nvSpPr>
        <p:spPr>
          <a:xfrm>
            <a:off x="512316" y="3447758"/>
            <a:ext cx="116839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Final Goal</a:t>
            </a:r>
            <a:endParaRPr b="1" sz="1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16" name="Google Shape;316;p24"/>
          <p:cNvSpPr txBox="1"/>
          <p:nvPr/>
        </p:nvSpPr>
        <p:spPr>
          <a:xfrm>
            <a:off x="512315" y="4676604"/>
            <a:ext cx="116839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Monthly Budget</a:t>
            </a:r>
            <a:endParaRPr b="1" sz="1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3"/>
          <p:cNvSpPr/>
          <p:nvPr/>
        </p:nvSpPr>
        <p:spPr>
          <a:xfrm>
            <a:off x="-104078" y="-100626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3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3"/>
          <p:cNvSpPr txBox="1"/>
          <p:nvPr>
            <p:ph idx="1" type="subTitle"/>
          </p:nvPr>
        </p:nvSpPr>
        <p:spPr>
          <a:xfrm>
            <a:off x="735980" y="747325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We’ll Get There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Google Shape;111;p3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b="0" i="0" sz="1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12" name="Google Shape;112;p3"/>
          <p:cNvGraphicFramePr/>
          <p:nvPr/>
        </p:nvGraphicFramePr>
        <p:xfrm>
          <a:off x="1795520" y="254931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{25E47E16-A215-49CD-B2D2-0149E44BE11E}</a:tableStyleId>
              </a:tblPr>
              <a:tblGrid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  <a:gridCol w="814000"/>
              </a:tblGrid>
              <a:tr h="3997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JAN.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FEB.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MAR.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APR.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MAY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JUNE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JULY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AUG.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SEPT.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OCT.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NOV.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DEC.</a:t>
                      </a:r>
                      <a:endParaRPr sz="1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</a:tr>
              <a:tr h="8501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33F57"/>
                        </a:buClr>
                        <a:buSzPts val="2800"/>
                        <a:buFont typeface="Bebas Neue"/>
                        <a:buNone/>
                      </a:pPr>
                      <a:b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</a:br>
                      <a:r>
                        <a:rPr lang="en-US" sz="2800" u="none" cap="none" strike="noStrike">
                          <a:solidFill>
                            <a:srgbClr val="433F57"/>
                          </a:solidFill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###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800" u="none" cap="none" strike="noStrike">
                        <a:solidFill>
                          <a:srgbClr val="433F57"/>
                        </a:solidFill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13" name="Google Shape;113;p3"/>
          <p:cNvSpPr txBox="1"/>
          <p:nvPr/>
        </p:nvSpPr>
        <p:spPr>
          <a:xfrm>
            <a:off x="500741" y="3494058"/>
            <a:ext cx="116839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Final Goal</a:t>
            </a:r>
            <a:endParaRPr b="1" sz="1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4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433F57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4"/>
          <p:cNvSpPr/>
          <p:nvPr/>
        </p:nvSpPr>
        <p:spPr>
          <a:xfrm>
            <a:off x="-104078" y="-89740"/>
            <a:ext cx="12422458" cy="7031314"/>
          </a:xfrm>
          <a:prstGeom prst="rect">
            <a:avLst/>
          </a:prstGeom>
          <a:solidFill>
            <a:srgbClr val="433F57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4"/>
          <p:cNvSpPr txBox="1"/>
          <p:nvPr>
            <p:ph idx="1" type="subTitle"/>
          </p:nvPr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We’ll Measure It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9359590" y="6348955"/>
            <a:ext cx="2824976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COMPANY LOGO HERE</a:t>
            </a:r>
            <a:endParaRPr sz="1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2111297" y="2433368"/>
            <a:ext cx="7969405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track our success with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{insert your goal measurement tool}.</a:t>
            </a:r>
            <a:endParaRPr sz="32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5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5"/>
          <p:cNvSpPr txBox="1"/>
          <p:nvPr/>
        </p:nvSpPr>
        <p:spPr>
          <a:xfrm>
            <a:off x="1524000" y="148385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Helvetica Neue"/>
              <a:buNone/>
            </a:pPr>
            <a:r>
              <a:rPr b="1" lang="en-US" sz="5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SWOT Analysis</a:t>
            </a:r>
            <a:endParaRPr b="1" sz="54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37" name="Google Shape;137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6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6"/>
          <p:cNvSpPr/>
          <p:nvPr/>
        </p:nvSpPr>
        <p:spPr>
          <a:xfrm>
            <a:off x="-104078" y="-93406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6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6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Strength #5 Listed Here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48" name="Google Shape;148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7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7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Weaknesses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2" name="Google Shape;152;p7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Weakness #5 Listed Here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9" name="Google Shape;159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8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8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8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Opportunities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3" name="Google Shape;163;p8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Opportunity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Opportunity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Opportunity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Opportunity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Opportunity #5 Listed Here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0" name="Google Shape;170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9"/>
          <p:cNvSpPr/>
          <p:nvPr/>
        </p:nvSpPr>
        <p:spPr>
          <a:xfrm>
            <a:off x="-104078" y="-89740"/>
            <a:ext cx="12422458" cy="7041146"/>
          </a:xfrm>
          <a:prstGeom prst="rect">
            <a:avLst/>
          </a:prstGeom>
          <a:solidFill>
            <a:srgbClr val="6EB899">
              <a:alpha val="4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9"/>
          <p:cNvSpPr/>
          <p:nvPr/>
        </p:nvSpPr>
        <p:spPr>
          <a:xfrm>
            <a:off x="-104078" y="-89740"/>
            <a:ext cx="12422458" cy="1880839"/>
          </a:xfrm>
          <a:prstGeom prst="rect">
            <a:avLst/>
          </a:prstGeom>
          <a:solidFill>
            <a:srgbClr val="69AF92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9"/>
          <p:cNvSpPr txBox="1"/>
          <p:nvPr/>
        </p:nvSpPr>
        <p:spPr>
          <a:xfrm>
            <a:off x="735980" y="758211"/>
            <a:ext cx="11582400" cy="494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b="1" lang="en-US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Threats</a:t>
            </a:r>
            <a:endParaRPr b="1" sz="40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4" name="Google Shape;174;p9"/>
          <p:cNvSpPr txBox="1"/>
          <p:nvPr/>
        </p:nvSpPr>
        <p:spPr>
          <a:xfrm>
            <a:off x="2054942" y="2172929"/>
            <a:ext cx="642046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 #1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 #2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 #3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 #4 Listed Here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Threat #5 Listed Here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2017-09-20T15:44:11Z</dcterms:created>
  <dc:creator>Ashton Hauff</dc:creator>
</cp:coreProperties>
</file>